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notesMasterIdLst>
    <p:notesMasterId r:id="rId16"/>
  </p:notesMasterIdLst>
  <p:handoutMasterIdLst>
    <p:handoutMasterId r:id="rId17"/>
  </p:handoutMasterIdLst>
  <p:sldIdLst>
    <p:sldId id="553" r:id="rId2"/>
    <p:sldId id="554" r:id="rId3"/>
    <p:sldId id="558" r:id="rId4"/>
    <p:sldId id="567" r:id="rId5"/>
    <p:sldId id="572" r:id="rId6"/>
    <p:sldId id="432" r:id="rId7"/>
    <p:sldId id="573" r:id="rId8"/>
    <p:sldId id="532" r:id="rId9"/>
    <p:sldId id="574" r:id="rId10"/>
    <p:sldId id="570" r:id="rId11"/>
    <p:sldId id="575" r:id="rId12"/>
    <p:sldId id="503" r:id="rId13"/>
    <p:sldId id="534" r:id="rId14"/>
    <p:sldId id="566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83">
          <p15:clr>
            <a:srgbClr val="A4A3A4"/>
          </p15:clr>
        </p15:guide>
        <p15:guide id="2" orient="horz" pos="743">
          <p15:clr>
            <a:srgbClr val="A4A3A4"/>
          </p15:clr>
        </p15:guide>
        <p15:guide id="3" orient="horz" pos="893">
          <p15:clr>
            <a:srgbClr val="A4A3A4"/>
          </p15:clr>
        </p15:guide>
        <p15:guide id="4" orient="horz" pos="384">
          <p15:clr>
            <a:srgbClr val="A4A3A4"/>
          </p15:clr>
        </p15:guide>
        <p15:guide id="5" orient="horz" pos="1671">
          <p15:clr>
            <a:srgbClr val="A4A3A4"/>
          </p15:clr>
        </p15:guide>
        <p15:guide id="6" orient="horz" pos="2236">
          <p15:clr>
            <a:srgbClr val="A4A3A4"/>
          </p15:clr>
        </p15:guide>
        <p15:guide id="7" orient="horz" pos="146">
          <p15:clr>
            <a:srgbClr val="A4A3A4"/>
          </p15:clr>
        </p15:guide>
        <p15:guide id="8" orient="horz" pos="2443">
          <p15:clr>
            <a:srgbClr val="A4A3A4"/>
          </p15:clr>
        </p15:guide>
        <p15:guide id="9" pos="1794">
          <p15:clr>
            <a:srgbClr val="A4A3A4"/>
          </p15:clr>
        </p15:guide>
        <p15:guide id="10" pos="2736">
          <p15:clr>
            <a:srgbClr val="A4A3A4"/>
          </p15:clr>
        </p15:guide>
        <p15:guide id="11" pos="202">
          <p15:clr>
            <a:srgbClr val="A4A3A4"/>
          </p15:clr>
        </p15:guide>
        <p15:guide id="12" pos="5322">
          <p15:clr>
            <a:srgbClr val="A4A3A4"/>
          </p15:clr>
        </p15:guide>
        <p15:guide id="13" pos="5625">
          <p15:clr>
            <a:srgbClr val="A4A3A4"/>
          </p15:clr>
        </p15:guide>
        <p15:guide id="14" pos="2878">
          <p15:clr>
            <a:srgbClr val="A4A3A4"/>
          </p15:clr>
        </p15:guide>
        <p15:guide id="15" pos="3555">
          <p15:clr>
            <a:srgbClr val="A4A3A4"/>
          </p15:clr>
        </p15:guide>
        <p15:guide id="16" pos="1965">
          <p15:clr>
            <a:srgbClr val="A4A3A4"/>
          </p15:clr>
        </p15:guide>
        <p15:guide id="17" pos="372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9B8BB"/>
    <a:srgbClr val="E5E8E8"/>
    <a:srgbClr val="822980"/>
    <a:srgbClr val="B9B9BB"/>
    <a:srgbClr val="B6B8BB"/>
    <a:srgbClr val="87898B"/>
    <a:srgbClr val="CCCCCC"/>
    <a:srgbClr val="99999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8727" autoAdjust="0"/>
  </p:normalViewPr>
  <p:slideViewPr>
    <p:cSldViewPr snapToGrid="0">
      <p:cViewPr varScale="1">
        <p:scale>
          <a:sx n="101" d="100"/>
          <a:sy n="101" d="100"/>
        </p:scale>
        <p:origin x="96" y="510"/>
      </p:cViewPr>
      <p:guideLst>
        <p:guide orient="horz" pos="3083"/>
        <p:guide orient="horz" pos="743"/>
        <p:guide orient="horz" pos="893"/>
        <p:guide orient="horz" pos="384"/>
        <p:guide orient="horz" pos="1671"/>
        <p:guide orient="horz" pos="2236"/>
        <p:guide orient="horz" pos="146"/>
        <p:guide orient="horz" pos="2443"/>
        <p:guide pos="1794"/>
        <p:guide pos="2736"/>
        <p:guide pos="202"/>
        <p:guide pos="5322"/>
        <p:guide pos="5625"/>
        <p:guide pos="2878"/>
        <p:guide pos="3555"/>
        <p:guide pos="1965"/>
        <p:guide pos="3723"/>
      </p:guideLst>
    </p:cSldViewPr>
  </p:slideViewPr>
  <p:outlineViewPr>
    <p:cViewPr>
      <p:scale>
        <a:sx n="33" d="100"/>
        <a:sy n="33" d="100"/>
      </p:scale>
      <p:origin x="0" y="198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-4024" y="-11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678B55-319B-2D4F-AE49-6C1B6E1A4DDA}" type="datetimeFigureOut">
              <a:rPr lang="en-US" smtClean="0">
                <a:latin typeface="HP Simplified"/>
                <a:cs typeface="HP Simplified"/>
              </a:rPr>
              <a:pPr/>
              <a:t>10/21/2013</a:t>
            </a:fld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>
              <a:latin typeface="HP Simplified"/>
              <a:cs typeface="HP Simplifie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B27340-60F0-7D46-BC5B-91B08A318A82}" type="slidenum">
              <a:rPr lang="en-GB" smtClean="0">
                <a:latin typeface="HP Simplified"/>
                <a:cs typeface="HP Simplified"/>
              </a:rPr>
              <a:pPr/>
              <a:t>‹#›</a:t>
            </a:fld>
            <a:endParaRPr lang="en-GB" dirty="0">
              <a:latin typeface="HP Simplified"/>
              <a:cs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49321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D9CAF8C-0805-8440-B43D-DCCAAA4D80CE}" type="datetimeFigureOut">
              <a:rPr lang="en-US" smtClean="0"/>
              <a:pPr/>
              <a:t>10/21/2013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P Simplified"/>
                <a:cs typeface="HP Simplified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P Simplified"/>
                <a:cs typeface="HP Simplified"/>
              </a:defRPr>
            </a:lvl1pPr>
          </a:lstStyle>
          <a:p>
            <a:fld id="{22A853E8-D85F-5D49-95D2-E1D96ABFE2B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8079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HP Simplified"/>
        <a:ea typeface="+mn-ea"/>
        <a:cs typeface="HP Simplified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036820"/>
            <a:ext cx="6858000" cy="1206484"/>
          </a:xfrm>
        </p:spPr>
        <p:txBody>
          <a:bodyPr anchor="b"/>
          <a:lstStyle>
            <a:lvl1pPr>
              <a:lnSpc>
                <a:spcPct val="90000"/>
              </a:lnSpc>
              <a:defRPr sz="4600" spc="-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3316628"/>
            <a:ext cx="6858000" cy="9144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2" name="Picture 1" descr="HP_White_RGB_150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65760"/>
            <a:ext cx="1883664" cy="18836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276755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page text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721"/>
            <a:ext cx="3878263" cy="3219794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, sub titl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4568827" y="1188000"/>
            <a:ext cx="3878263" cy="3222441"/>
          </a:xfrm>
        </p:spPr>
        <p:txBody>
          <a:bodyPr anchor="ctr"/>
          <a:lstStyle>
            <a:lvl1pPr algn="ctr">
              <a:defRPr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58200" cy="429768"/>
          </a:xfrm>
        </p:spPr>
        <p:txBody>
          <a:bodyPr/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4011612" cy="3219768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05198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title, sub title with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29768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252374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3124486" y="1188720"/>
            <a:ext cx="2523744" cy="32226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8"/>
          </p:nvPr>
        </p:nvSpPr>
        <p:spPr>
          <a:xfrm>
            <a:off x="5919788" y="1188720"/>
            <a:ext cx="2527300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73512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ue divider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8328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 baseline="0">
                <a:solidFill>
                  <a:schemeClr val="bg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232033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P_Blue_RGB_150_SM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37744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>
              <a:lnSpc>
                <a:spcPct val="90000"/>
              </a:lnSpc>
              <a:defRPr sz="4000" b="1" i="0" spc="-100">
                <a:solidFill>
                  <a:schemeClr val="tx1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accent5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</p:spTree>
    <p:extLst>
      <p:ext uri="{BB962C8B-B14F-4D97-AF65-F5344CB8AC3E}">
        <p14:creationId xmlns:p14="http://schemas.microsoft.com/office/powerpoint/2010/main" val="3574790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slide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329184" y="240919"/>
            <a:ext cx="7222352" cy="2006703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lang="en-US" sz="4000" b="1" i="0" kern="1200" spc="-100" noProof="0" dirty="0">
                <a:solidFill>
                  <a:schemeClr val="bg1"/>
                </a:solidFill>
                <a:latin typeface="HP Simplified" pitchFamily="34" charset="0"/>
                <a:ea typeface="+mj-ea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</a:t>
            </a:r>
            <a:br>
              <a:rPr lang="en-US" noProof="0" dirty="0" smtClean="0"/>
            </a:br>
            <a:r>
              <a:rPr lang="en-US" noProof="0" dirty="0" smtClean="0"/>
              <a:t>master </a:t>
            </a:r>
            <a:br>
              <a:rPr lang="en-US" noProof="0" dirty="0" smtClean="0"/>
            </a:br>
            <a:r>
              <a:rPr lang="en-US" noProof="0" dirty="0" smtClean="0"/>
              <a:t>title style</a:t>
            </a:r>
            <a:endParaRPr lang="en-US" noProof="0" dirty="0"/>
          </a:p>
        </p:txBody>
      </p:sp>
      <p:pic>
        <p:nvPicPr>
          <p:cNvPr id="7" name="Picture 6" descr="HP_White_RGB_150_SM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5214" y="4535424"/>
            <a:ext cx="365736" cy="365736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329184" y="4758803"/>
            <a:ext cx="8012545" cy="2286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chemeClr val="bg1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1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25269" y="3305361"/>
            <a:ext cx="5148072" cy="649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rgbClr val="FFFFFF"/>
                </a:solidFill>
                <a:latin typeface="+mn-lt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5884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5252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0"/>
            <a:ext cx="8117904" cy="3219768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214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 title with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117206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4"/>
            <a:ext cx="8117206" cy="430887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8119872" cy="3228975"/>
          </a:xfrm>
        </p:spPr>
        <p:txBody>
          <a:bodyPr wrap="square">
            <a:noAutofit/>
          </a:bodyPr>
          <a:lstStyle>
            <a:lvl1pPr marL="171450" indent="-171450">
              <a:buFont typeface="HP Simplified" pitchFamily="34" charset="0"/>
              <a:buChar char="•"/>
              <a:defRPr sz="1400" b="0">
                <a:solidFill>
                  <a:schemeClr val="tx1"/>
                </a:solidFill>
              </a:defRPr>
            </a:lvl1pPr>
            <a:lvl2pPr marL="342900" indent="-171450">
              <a:buSzPct val="80000"/>
              <a:buFont typeface="HP Simplified" pitchFamily="34" charset="0"/>
              <a:buChar char="–"/>
              <a:defRPr sz="1400">
                <a:solidFill>
                  <a:srgbClr val="000000"/>
                </a:solidFill>
              </a:defRPr>
            </a:lvl2pPr>
            <a:lvl3pPr marL="512763" indent="-169863">
              <a:defRPr sz="1400">
                <a:solidFill>
                  <a:srgbClr val="000000"/>
                </a:solidFill>
              </a:defRPr>
            </a:lvl3pPr>
            <a:lvl4pPr marL="690563" indent="-180975">
              <a:defRPr sz="1400">
                <a:solidFill>
                  <a:srgbClr val="000000"/>
                </a:solidFill>
              </a:defRPr>
            </a:lvl4pPr>
            <a:lvl5pPr marL="833438" indent="-150813">
              <a:defRPr sz="14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7099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329184" y="235063"/>
            <a:ext cx="8460105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329184" y="1188720"/>
            <a:ext cx="4030662" cy="3219769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4568825" y="1188720"/>
            <a:ext cx="3878264" cy="3222624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329184" y="751390"/>
            <a:ext cx="8460105" cy="276999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84705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329184" y="235064"/>
            <a:ext cx="8123236" cy="43088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 bwMode="black">
          <a:xfrm>
            <a:off x="329184" y="1188720"/>
            <a:ext cx="8119872" cy="321976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9" name="TextBox 8"/>
          <p:cNvSpPr txBox="1"/>
          <p:nvPr/>
        </p:nvSpPr>
        <p:spPr>
          <a:xfrm>
            <a:off x="444501" y="4758803"/>
            <a:ext cx="8012545" cy="228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© Copyright 2013 Hewlett-Packard Development Company, L.P. </a:t>
            </a:r>
            <a:r>
              <a:rPr lang="en-US" sz="700" b="0" i="0" baseline="0" dirty="0" smtClean="0">
                <a:solidFill>
                  <a:srgbClr val="B9B8BB"/>
                </a:solidFill>
                <a:latin typeface="HP Simplified"/>
                <a:cs typeface="HP Simplified"/>
              </a:rPr>
              <a:t> </a:t>
            </a:r>
            <a:r>
              <a:rPr lang="en-US" sz="700" b="0" i="0" dirty="0" smtClean="0">
                <a:solidFill>
                  <a:srgbClr val="B9B8BB"/>
                </a:solidFill>
                <a:latin typeface="HP Simplified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8" name="TextBox 7"/>
          <p:cNvSpPr txBox="1"/>
          <p:nvPr/>
        </p:nvSpPr>
        <p:spPr bwMode="gray">
          <a:xfrm>
            <a:off x="329184" y="4788485"/>
            <a:ext cx="323009" cy="149332"/>
          </a:xfrm>
          <a:prstGeom prst="rect">
            <a:avLst/>
          </a:prstGeom>
        </p:spPr>
        <p:txBody>
          <a:bodyPr vert="horz" wrap="none" lIns="0" tIns="45720" rIns="91440" bIns="45720" rtlCol="0" anchor="ctr">
            <a:noAutofit/>
          </a:bodyPr>
          <a:lstStyle/>
          <a:p>
            <a:pPr marL="0" algn="l" defTabSz="914400" rtl="0" eaLnBrk="1" latinLnBrk="0" hangingPunct="1"/>
            <a:fld id="{6C5AF65D-6854-49AF-ABC5-48B5BA0EA842}" type="slidenum">
              <a:rPr lang="en-US" sz="700" b="0" i="0" kern="1200" smtClean="0">
                <a:solidFill>
                  <a:srgbClr val="B9B8BB"/>
                </a:solidFill>
                <a:latin typeface="HP Simplified"/>
                <a:ea typeface="+mn-ea"/>
                <a:cs typeface="HP Simplified"/>
              </a:rPr>
              <a:pPr marL="0" algn="l" defTabSz="914400" rtl="0" eaLnBrk="1" latinLnBrk="0" hangingPunct="1"/>
              <a:t>‹#›</a:t>
            </a:fld>
            <a:endParaRPr lang="en-US" sz="700" b="0" i="0" kern="1200" dirty="0" smtClean="0">
              <a:solidFill>
                <a:srgbClr val="B9B8BB"/>
              </a:solidFill>
              <a:latin typeface="HP Simplified"/>
              <a:ea typeface="+mn-ea"/>
              <a:cs typeface="HP Simplified"/>
            </a:endParaRPr>
          </a:p>
        </p:txBody>
      </p:sp>
      <p:pic>
        <p:nvPicPr>
          <p:cNvPr id="4" name="Picture 3" descr="HP_Blue_RGB_150_S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20" y="4535424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75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19" r:id="rId2"/>
    <p:sldLayoutId id="2147483834" r:id="rId3"/>
    <p:sldLayoutId id="2147483833" r:id="rId4"/>
    <p:sldLayoutId id="2147483837" r:id="rId5"/>
    <p:sldLayoutId id="2147483818" r:id="rId6"/>
    <p:sldLayoutId id="2147483809" r:id="rId7"/>
    <p:sldLayoutId id="2147483839" r:id="rId8"/>
    <p:sldLayoutId id="2147483823" r:id="rId9"/>
    <p:sldLayoutId id="2147483821" r:id="rId10"/>
    <p:sldLayoutId id="2147483824" r:id="rId11"/>
    <p:sldLayoutId id="2147483825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spcAft>
          <a:spcPts val="0"/>
        </a:spcAft>
        <a:buNone/>
        <a:defRPr lang="en-GB" sz="2800" b="1" i="0" kern="1200" dirty="0" smtClean="0">
          <a:solidFill>
            <a:srgbClr val="000000"/>
          </a:solidFill>
          <a:latin typeface="HP Simplified" pitchFamily="34" charset="0"/>
          <a:ea typeface="+mj-ea"/>
          <a:cs typeface="HP Simplified" pitchFamily="34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Arial"/>
        <a:buNone/>
        <a:defRPr sz="1800" b="1" i="0" kern="1200">
          <a:solidFill>
            <a:srgbClr val="0096D6"/>
          </a:solidFill>
          <a:latin typeface="HP Simplified" pitchFamily="34" charset="0"/>
          <a:ea typeface="+mn-ea"/>
          <a:cs typeface="HP Simplified" pitchFamily="34" charset="0"/>
        </a:defRPr>
      </a:lvl1pPr>
      <a:lvl2pPr marL="0" indent="0" algn="l" defTabSz="430213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100000"/>
        <a:buFont typeface="Lucida Grande"/>
        <a:buNone/>
        <a:defRPr sz="16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2pPr>
      <a:lvl3pPr marL="169863" indent="-16986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3pPr>
      <a:lvl4pPr marL="341313" indent="-180975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SzPct val="80000"/>
        <a:buFont typeface="HP Simplified" pitchFamily="34" charset="0"/>
        <a:buChar char="–"/>
        <a:defRPr lang="en-US" sz="1400" b="0" i="0" kern="1200" dirty="0" smtClean="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4pPr>
      <a:lvl5pPr marL="469900" indent="-150813" algn="l" defTabSz="457200" rtl="0" eaLnBrk="1" latinLnBrk="0" hangingPunct="1">
        <a:lnSpc>
          <a:spcPct val="100000"/>
        </a:lnSpc>
        <a:spcBef>
          <a:spcPts val="0"/>
        </a:spcBef>
        <a:spcAft>
          <a:spcPts val="400"/>
        </a:spcAft>
        <a:buFont typeface="HP Simplified" pitchFamily="34" charset="0"/>
        <a:buChar char="•"/>
        <a:tabLst/>
        <a:defRPr sz="1400" b="0" i="0" kern="1200">
          <a:solidFill>
            <a:srgbClr val="000000"/>
          </a:solidFill>
          <a:latin typeface="HP Simplified" pitchFamily="34" charset="0"/>
          <a:ea typeface="+mn-ea"/>
          <a:cs typeface="HP Simplified" pitchFamily="34" charset="0"/>
        </a:defRPr>
      </a:lvl5pPr>
      <a:lvl6pPr marL="2286000" indent="0" algn="l" defTabSz="457200" rtl="0" eaLnBrk="1" latinLnBrk="0" hangingPunct="1">
        <a:lnSpc>
          <a:spcPts val="2500"/>
        </a:lnSpc>
        <a:spcBef>
          <a:spcPct val="20000"/>
        </a:spcBef>
        <a:buFont typeface="Arial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19457" y="2142992"/>
            <a:ext cx="7759014" cy="1923068"/>
          </a:xfrm>
        </p:spPr>
        <p:txBody>
          <a:bodyPr wrap="none">
            <a:spAutoFit/>
          </a:bodyPr>
          <a:lstStyle/>
          <a:p>
            <a:r>
              <a:rPr lang="en-US" dirty="0" smtClean="0"/>
              <a:t>Brazil R&amp;D My Idea Program</a:t>
            </a:r>
            <a:br>
              <a:rPr lang="en-US" dirty="0" smtClean="0"/>
            </a:br>
            <a:r>
              <a:rPr lang="en-US" b="0" dirty="0" smtClean="0"/>
              <a:t>GuideDroid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29184" y="3542871"/>
            <a:ext cx="6858000" cy="914400"/>
          </a:xfrm>
        </p:spPr>
        <p:txBody>
          <a:bodyPr/>
          <a:lstStyle/>
          <a:p>
            <a:r>
              <a:rPr lang="en-US" dirty="0" smtClean="0"/>
              <a:t>AMPLIFYING SENSES FOR THE VISUALLY IMPAIRED</a:t>
            </a:r>
          </a:p>
          <a:p>
            <a:r>
              <a:rPr lang="en-US" b="0" dirty="0" smtClean="0"/>
              <a:t>October, 2013 </a:t>
            </a:r>
          </a:p>
        </p:txBody>
      </p:sp>
    </p:spTree>
    <p:extLst>
      <p:ext uri="{BB962C8B-B14F-4D97-AF65-F5344CB8AC3E}">
        <p14:creationId xmlns:p14="http://schemas.microsoft.com/office/powerpoint/2010/main" val="263372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109" y="235065"/>
            <a:ext cx="3872083" cy="2904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guidelines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4703925" cy="32289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96D6"/>
                </a:solidFill>
              </a:rPr>
              <a:t>Uniformity of the geographic location model to ease integration with existing GPS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96D6"/>
                </a:solidFill>
              </a:rPr>
              <a:t>Inexpensive and off-the-shelf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96D6"/>
                </a:solidFill>
              </a:rPr>
              <a:t>No changes in buildings infrastructure, no wireless network needed for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0096D6"/>
                </a:solidFill>
              </a:rPr>
              <a:t>Must be useful for both visually impaired or no</a:t>
            </a:r>
            <a:r>
              <a:rPr lang="en-US" sz="1800" b="1" dirty="0">
                <a:solidFill>
                  <a:srgbClr val="0096D6"/>
                </a:solidFill>
              </a:rPr>
              <a:t>t</a:t>
            </a:r>
            <a:endParaRPr lang="pt-BR" sz="1800" b="1" dirty="0">
              <a:solidFill>
                <a:srgbClr val="0096D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did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4703925" cy="32289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 smtClean="0">
                <a:solidFill>
                  <a:srgbClr val="0096D6"/>
                </a:solidFill>
              </a:rPr>
              <a:t>Locomotion helper prototype shown during the first checkpoint (Jun/2013)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 smtClean="0">
                <a:solidFill>
                  <a:srgbClr val="0096D6"/>
                </a:solidFill>
              </a:rPr>
              <a:t>Project presented twice during the HP Able Week in Brazil (Aug/2013)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 smtClean="0">
                <a:solidFill>
                  <a:srgbClr val="0096D6"/>
                </a:solidFill>
              </a:rPr>
              <a:t>Presented in the Brazil R&amp;D Poster Session 2013 (Oct/2013)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 smtClean="0">
                <a:solidFill>
                  <a:srgbClr val="0096D6"/>
                </a:solidFill>
              </a:rPr>
              <a:t>Submitted abstract for the TechCon’14</a:t>
            </a:r>
            <a:endParaRPr lang="pt-BR" sz="1800" b="1" dirty="0">
              <a:solidFill>
                <a:srgbClr val="0096D6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007" y="229096"/>
            <a:ext cx="34290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are doing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Testing and improving the locomotion helper (demo)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Implementing the indoor navigation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/>
              <a:t>Investigating better technologic alternatives: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dirty="0" smtClean="0"/>
              <a:t>Infrared ink to help locate the indoor signs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dirty="0" smtClean="0"/>
              <a:t>Improvements on the captured image to increase the OCR hit rate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673" y="1190625"/>
            <a:ext cx="4162425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4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All HP </a:t>
            </a:r>
            <a:r>
              <a:rPr lang="en-US" dirty="0" err="1" smtClean="0"/>
              <a:t>BrR&amp;D</a:t>
            </a:r>
            <a:r>
              <a:rPr lang="en-US" dirty="0" smtClean="0"/>
              <a:t> My Idea Program for the opportunity, great support and confidence.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Our project managers for conciliate our workload.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Candida Moraes and Esabela Cruz for the invite and support during the HP Able Week.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And all friends that helped with suggestions, text review and much more.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6" r="48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6612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399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Idea Program </a:t>
            </a:r>
            <a:br>
              <a:rPr lang="en-US" dirty="0" smtClean="0"/>
            </a:br>
            <a:r>
              <a:rPr lang="en-US" sz="2800" dirty="0" smtClean="0"/>
              <a:t>Fostering ideas that worth trying</a:t>
            </a:r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880" y="1241679"/>
            <a:ext cx="4502875" cy="33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4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“An idea that remains on paper never existed.”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Roque Scheer, HP Brazil R&amp;D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465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GuideDroid motivation: We Care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663" y="2513446"/>
            <a:ext cx="2055727" cy="2190529"/>
          </a:xfrm>
          <a:prstGeom prst="rect">
            <a:avLst/>
          </a:prstGeom>
        </p:spPr>
      </p:pic>
      <p:sp>
        <p:nvSpPr>
          <p:cNvPr id="5" name="Text Placeholder 6"/>
          <p:cNvSpPr txBox="1">
            <a:spLocks/>
          </p:cNvSpPr>
          <p:nvPr/>
        </p:nvSpPr>
        <p:spPr>
          <a:xfrm>
            <a:off x="329184" y="1188721"/>
            <a:ext cx="8119872" cy="32289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Collision risks on ever changing environments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Finding new directions is a big 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can not read posters with warnings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“building a diverse and inclusive culture is the right thing to do</a:t>
            </a:r>
            <a:r>
              <a:rPr lang="pt-BR" dirty="0" smtClean="0"/>
              <a:t>”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358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We Can Help</a:t>
            </a:r>
            <a:endParaRPr lang="en-US" dirty="0"/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329184" y="1188721"/>
            <a:ext cx="4242816" cy="3228975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Arial"/>
              <a:buNone/>
              <a:defRPr sz="1800" b="1" i="0" kern="1200">
                <a:solidFill>
                  <a:srgbClr val="0096D6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1pPr>
            <a:lvl2pPr marL="0" indent="0" algn="l" defTabSz="43021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100000"/>
              <a:buFont typeface="Lucida Grande"/>
              <a:buNone/>
              <a:defRPr sz="16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2pPr>
            <a:lvl3pPr marL="169863" indent="-16986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3pPr>
            <a:lvl4pPr marL="341313" indent="-180975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HP Simplified" pitchFamily="34" charset="0"/>
              <a:buChar char="–"/>
              <a:defRPr lang="en-US" sz="1400" b="0" i="0" kern="1200" dirty="0" smtClean="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4pPr>
            <a:lvl5pPr marL="469900" indent="-150813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Font typeface="HP Simplified" pitchFamily="34" charset="0"/>
              <a:buChar char="•"/>
              <a:tabLst/>
              <a:defRPr sz="1400" b="0" i="0" kern="1200">
                <a:solidFill>
                  <a:srgbClr val="000000"/>
                </a:solidFill>
                <a:latin typeface="HP Simplified" pitchFamily="34" charset="0"/>
                <a:ea typeface="+mn-ea"/>
                <a:cs typeface="HP Simplified" pitchFamily="34" charset="0"/>
              </a:defRPr>
            </a:lvl5pPr>
            <a:lvl6pPr marL="2286000" indent="0" algn="l" defTabSz="457200" rtl="0" eaLnBrk="1" latinLnBrk="0" hangingPunct="1">
              <a:lnSpc>
                <a:spcPts val="2500"/>
              </a:lnSpc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Locomotion helper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Indoor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Poster reader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308" y="2229240"/>
            <a:ext cx="37052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62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Collision avoidance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Locomotion helper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5694544" cy="3228975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 smtClean="0"/>
              <a:t>Smartphone </a:t>
            </a:r>
            <a:r>
              <a:rPr lang="pt-BR" dirty="0"/>
              <a:t>UI not “visual centric”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Very high precision and low power consumption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Technologies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Android smartphone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Arduino w/ ultrasonic sensor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Bluetooth communication with smartphone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Text-to-speech, vibration and </a:t>
            </a:r>
            <a:r>
              <a:rPr lang="pt-BR" sz="1200" dirty="0" smtClean="0"/>
              <a:t>beeps</a:t>
            </a:r>
            <a:endParaRPr lang="pt-BR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811" y="2059194"/>
            <a:ext cx="2569579" cy="2642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7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new directions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Indoor navigation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4120263" cy="3228975"/>
          </a:xfrm>
        </p:spPr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Indoor Navigation Assistant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Turn-by-turn orientation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Application can </a:t>
            </a:r>
            <a:r>
              <a:rPr lang="pt-BR" dirty="0" smtClean="0"/>
              <a:t>speak </a:t>
            </a:r>
            <a:r>
              <a:rPr lang="pt-BR" dirty="0"/>
              <a:t>several informations about buildings and rooms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dirty="0"/>
              <a:t>Technologies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Android smartphone with NFC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NFC tags as waypoints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Geodetic coordinates uniformity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Buildings information stored @ HPCloud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Text-to-speech and vibration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25" y="3413656"/>
            <a:ext cx="975362" cy="1380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177" y="235064"/>
            <a:ext cx="3883489" cy="32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9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0" y="398982"/>
            <a:ext cx="6341806" cy="43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1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Rea</a:t>
            </a:r>
            <a:r>
              <a:rPr lang="en-US" dirty="0" smtClean="0"/>
              <a:t>ding for the visually impaired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Poster/Sign reader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>
          <a:xfrm>
            <a:off x="329184" y="1188721"/>
            <a:ext cx="4667022" cy="32289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Phone camera captures poster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Cloud service does OCR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Phone speaks recognized 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Technologies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HP BookPrep</a:t>
            </a:r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/>
              <a:t>Google Drive </a:t>
            </a:r>
            <a:r>
              <a:rPr lang="pt-BR" sz="1200" dirty="0" smtClean="0"/>
              <a:t>API</a:t>
            </a:r>
            <a:endParaRPr lang="pt-BR" dirty="0"/>
          </a:p>
          <a:p>
            <a:pPr marL="455613" lvl="2" indent="-285750">
              <a:buFont typeface="Arial" panose="020B0604020202020204" pitchFamily="34" charset="0"/>
              <a:buChar char="•"/>
            </a:pPr>
            <a:r>
              <a:rPr lang="pt-BR" sz="1200" dirty="0" smtClean="0"/>
              <a:t>Google search</a:t>
            </a:r>
            <a:endParaRPr lang="pt-BR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345" y="1536570"/>
            <a:ext cx="5664092" cy="2432116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996206" y="3478491"/>
            <a:ext cx="716437" cy="34879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Up-Down Arrow 9"/>
          <p:cNvSpPr/>
          <p:nvPr/>
        </p:nvSpPr>
        <p:spPr>
          <a:xfrm>
            <a:off x="6033154" y="2809187"/>
            <a:ext cx="226243" cy="405353"/>
          </a:xfrm>
          <a:prstGeom prst="upDown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05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with content">
  <a:themeElements>
    <a:clrScheme name="Custom 214">
      <a:dk1>
        <a:sysClr val="windowText" lastClr="000000"/>
      </a:dk1>
      <a:lt1>
        <a:sysClr val="window" lastClr="FFFFFF"/>
      </a:lt1>
      <a:dk2>
        <a:srgbClr val="0096D6"/>
      </a:dk2>
      <a:lt2>
        <a:srgbClr val="E5E8E8"/>
      </a:lt2>
      <a:accent1>
        <a:srgbClr val="0096D6"/>
      </a:accent1>
      <a:accent2>
        <a:srgbClr val="F05332"/>
      </a:accent2>
      <a:accent3>
        <a:srgbClr val="822980"/>
      </a:accent3>
      <a:accent4>
        <a:srgbClr val="87898B"/>
      </a:accent4>
      <a:accent5>
        <a:srgbClr val="B9B8BB"/>
      </a:accent5>
      <a:accent6>
        <a:srgbClr val="008B2B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defTabSz="430213">
          <a:spcAft>
            <a:spcPts val="400"/>
          </a:spcAft>
          <a:buSzPct val="100000"/>
          <a:defRPr sz="1600" dirty="0" smtClean="0">
            <a:solidFill>
              <a:srgbClr val="000000"/>
            </a:solidFill>
            <a:latin typeface="HP Simplified" pitchFamily="34" charset="0"/>
            <a:cs typeface="HP Simplified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HP Theme colors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96D6"/>
      </a:accent1>
      <a:accent2>
        <a:srgbClr val="F05332"/>
      </a:accent2>
      <a:accent3>
        <a:srgbClr val="B7CA34"/>
      </a:accent3>
      <a:accent4>
        <a:srgbClr val="87898B"/>
      </a:accent4>
      <a:accent5>
        <a:srgbClr val="B9B8BB"/>
      </a:accent5>
      <a:accent6>
        <a:srgbClr val="E5E8E8"/>
      </a:accent6>
      <a:hlink>
        <a:srgbClr val="0096D6"/>
      </a:hlink>
      <a:folHlink>
        <a:srgbClr val="0096D6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HP_PPT_Standard_template_16x9_Jan2013</Template>
  <TotalTime>320</TotalTime>
  <Words>368</Words>
  <Application>Microsoft Office PowerPoint</Application>
  <PresentationFormat>On-screen Show (16:9)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HP Simplified</vt:lpstr>
      <vt:lpstr>Lucida Grande</vt:lpstr>
      <vt:lpstr>Title with content</vt:lpstr>
      <vt:lpstr>Brazil R&amp;D My Idea Program GuideDroid </vt:lpstr>
      <vt:lpstr>My Idea Program  Fostering ideas that worth trying</vt:lpstr>
      <vt:lpstr>“An idea that remains on paper never existed.”</vt:lpstr>
      <vt:lpstr>GuideDroid motivation: We Care</vt:lpstr>
      <vt:lpstr>How We Can Help</vt:lpstr>
      <vt:lpstr>Locomotion helper</vt:lpstr>
      <vt:lpstr>Indoor navigation</vt:lpstr>
      <vt:lpstr>PowerPoint Presentation</vt:lpstr>
      <vt:lpstr>Poster/Sign reader</vt:lpstr>
      <vt:lpstr>Project guidelines</vt:lpstr>
      <vt:lpstr>What we did so far</vt:lpstr>
      <vt:lpstr>What we are doing</vt:lpstr>
      <vt:lpstr>Acknowledgment</vt:lpstr>
      <vt:lpstr>Thank you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</dc:title>
  <dc:creator>Mauricio Porto</dc:creator>
  <cp:lastModifiedBy>Mauricio Porto</cp:lastModifiedBy>
  <cp:revision>46</cp:revision>
  <cp:lastPrinted>2012-04-13T15:38:33Z</cp:lastPrinted>
  <dcterms:created xsi:type="dcterms:W3CDTF">2013-10-21T10:25:44Z</dcterms:created>
  <dcterms:modified xsi:type="dcterms:W3CDTF">2013-10-21T17:03:10Z</dcterms:modified>
</cp:coreProperties>
</file>